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456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921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6014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385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9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552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66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48808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3788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457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263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6BB20-21FB-4CED-9774-3C3BC765E202}" type="datetimeFigureOut">
              <a:rPr lang="en-IN" smtClean="0"/>
              <a:pPr/>
              <a:t>07-07-2024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B1F2-F541-4859-BD17-A524109FBA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259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Khatra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Adibasi</a:t>
            </a:r>
            <a:r>
              <a:rPr lang="en-US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2420888"/>
            <a:ext cx="6400800" cy="3384376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B.A. Bengali (</a:t>
            </a:r>
            <a:r>
              <a:rPr lang="en-US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Hons</a:t>
            </a:r>
            <a:r>
              <a:rPr lang="en-US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.) </a:t>
            </a:r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SESSION-2018-2019 </a:t>
            </a:r>
            <a:endParaRPr lang="en-US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 </a:t>
            </a:r>
          </a:p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ইংরেজি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 </a:t>
            </a:r>
            <a:r>
              <a:rPr lang="as-IN" b="1" dirty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সাহিত্যের </a:t>
            </a:r>
            <a:r>
              <a:rPr lang="as-IN" b="1" dirty="0" smtClean="0">
                <a:solidFill>
                  <a:schemeClr val="accent6">
                    <a:lumMod val="75000"/>
                  </a:schemeClr>
                </a:solidFill>
                <a:latin typeface="Siyam Rupali ANSI" pitchFamily="2" charset="0"/>
              </a:rPr>
              <a:t>ইতিহাস</a:t>
            </a:r>
            <a:endParaRPr lang="en-US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</a:t>
            </a:r>
          </a:p>
          <a:p>
            <a:pPr algn="l"/>
            <a:endParaRPr lang="en-US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algn="l"/>
            <a:endParaRPr lang="en-US" dirty="0" smtClean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pPr algn="l"/>
            <a:r>
              <a:rPr lang="en-US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en-US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               </a:t>
            </a:r>
            <a:r>
              <a:rPr lang="en-US" b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ড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.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পার্থসারথী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 </a:t>
            </a:r>
            <a:r>
              <a:rPr lang="en-US" b="1" dirty="0" err="1" smtClean="0">
                <a:solidFill>
                  <a:schemeClr val="accent3">
                    <a:lumMod val="75000"/>
                  </a:schemeClr>
                </a:solidFill>
                <a:latin typeface="Amar Bangla Normal" pitchFamily="2" charset="0"/>
              </a:rPr>
              <a:t>হাটি</a:t>
            </a:r>
            <a:endParaRPr lang="en-IN" b="1" dirty="0">
              <a:solidFill>
                <a:schemeClr val="accent3">
                  <a:lumMod val="75000"/>
                </a:schemeClr>
              </a:solidFill>
              <a:latin typeface="Amar Bangla Normal" pitchFamily="2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09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86610"/>
          </a:xfrm>
        </p:spPr>
        <p:txBody>
          <a:bodyPr>
            <a:normAutofit/>
          </a:bodyPr>
          <a:lstStyle/>
          <a:p>
            <a:r>
              <a:rPr lang="as-IN" dirty="0" smtClean="0"/>
              <a:t>রোমান্টি</a:t>
            </a:r>
            <a:r>
              <a:rPr lang="en-US" dirty="0" err="1" smtClean="0"/>
              <a:t>সিজম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367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849694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IN" sz="2800" dirty="0" smtClean="0"/>
              <a:t>১৭৯৮ </a:t>
            </a:r>
            <a:r>
              <a:rPr lang="en-IN" sz="2800" dirty="0" err="1"/>
              <a:t>খ্রিষ্টাব্দে</a:t>
            </a:r>
            <a:r>
              <a:rPr lang="en-IN" sz="2800" dirty="0"/>
              <a:t> </a:t>
            </a:r>
            <a:r>
              <a:rPr lang="as-IN" sz="2800" dirty="0"/>
              <a:t>ওয়ার্ডওয়ার্থ</a:t>
            </a:r>
            <a:r>
              <a:rPr lang="en-IN" sz="2800" dirty="0"/>
              <a:t> ও </a:t>
            </a:r>
            <a:r>
              <a:rPr lang="en-IN" sz="2800" dirty="0" err="1"/>
              <a:t>কোলরিজের</a:t>
            </a:r>
            <a:r>
              <a:rPr lang="en-IN" sz="2800" dirty="0"/>
              <a:t> </a:t>
            </a:r>
            <a:r>
              <a:rPr lang="en-IN" sz="2800" dirty="0" err="1"/>
              <a:t>লিরিক্যাল</a:t>
            </a:r>
            <a:r>
              <a:rPr lang="en-IN" sz="2800" dirty="0"/>
              <a:t> </a:t>
            </a:r>
            <a:r>
              <a:rPr lang="en-IN" sz="2800" dirty="0" err="1"/>
              <a:t>ব্যালাডস</a:t>
            </a:r>
            <a:r>
              <a:rPr lang="en-IN" sz="2800" dirty="0"/>
              <a:t> </a:t>
            </a:r>
            <a:r>
              <a:rPr lang="en-IN" sz="2800" dirty="0" err="1" smtClean="0"/>
              <a:t>কাব্যপ্রকাশের</a:t>
            </a:r>
            <a:r>
              <a:rPr lang="en-IN" sz="2800" dirty="0" smtClean="0"/>
              <a:t> </a:t>
            </a:r>
            <a:r>
              <a:rPr lang="en-IN" sz="2800" dirty="0" err="1"/>
              <a:t>মধ্য</a:t>
            </a:r>
            <a:r>
              <a:rPr lang="en-IN" sz="2800" dirty="0"/>
              <a:t> </a:t>
            </a:r>
            <a:r>
              <a:rPr lang="en-IN" sz="2800" dirty="0" err="1"/>
              <a:t>দিয়ে</a:t>
            </a:r>
            <a:r>
              <a:rPr lang="en-IN" sz="2800" dirty="0"/>
              <a:t> </a:t>
            </a:r>
            <a:r>
              <a:rPr lang="en-IN" sz="2800" dirty="0" err="1"/>
              <a:t>এই</a:t>
            </a:r>
            <a:r>
              <a:rPr lang="en-IN" sz="2800" dirty="0"/>
              <a:t> </a:t>
            </a:r>
            <a:r>
              <a:rPr lang="en-IN" sz="2800" dirty="0" err="1"/>
              <a:t>সাহিত্যধারা</a:t>
            </a:r>
            <a:r>
              <a:rPr lang="en-IN" sz="2800" dirty="0"/>
              <a:t> </a:t>
            </a:r>
            <a:r>
              <a:rPr lang="en-IN" sz="2800" dirty="0" err="1"/>
              <a:t>প্রকরণের</a:t>
            </a:r>
            <a:r>
              <a:rPr lang="en-IN" sz="2800" dirty="0"/>
              <a:t> </a:t>
            </a:r>
            <a:r>
              <a:rPr lang="en-IN" sz="2800" dirty="0" err="1"/>
              <a:t>সূত্রপাত</a:t>
            </a:r>
            <a:r>
              <a:rPr lang="en-IN" sz="2800" dirty="0"/>
              <a:t> </a:t>
            </a:r>
            <a:r>
              <a:rPr lang="en-IN" sz="2800" dirty="0" err="1"/>
              <a:t>ঘটে</a:t>
            </a:r>
            <a:r>
              <a:rPr lang="en-IN" sz="2800" dirty="0"/>
              <a:t>। </a:t>
            </a:r>
            <a:endParaRPr lang="en-IN" sz="2800" dirty="0" smtClean="0"/>
          </a:p>
          <a:p>
            <a:endParaRPr lang="en-IN" sz="2800" dirty="0"/>
          </a:p>
          <a:p>
            <a:pPr>
              <a:buFont typeface="Wingdings" pitchFamily="2" charset="2"/>
              <a:buChar char="v"/>
            </a:pPr>
            <a:r>
              <a:rPr lang="en-IN" sz="2800" dirty="0" err="1"/>
              <a:t>ক্লাসিসিজমের</a:t>
            </a:r>
            <a:r>
              <a:rPr lang="en-IN" sz="2800" dirty="0"/>
              <a:t> </a:t>
            </a:r>
            <a:r>
              <a:rPr lang="en-IN" sz="2800" dirty="0" err="1"/>
              <a:t>বিপরীত</a:t>
            </a:r>
            <a:r>
              <a:rPr lang="en-IN" sz="2800" dirty="0"/>
              <a:t> </a:t>
            </a:r>
            <a:r>
              <a:rPr lang="en-IN" sz="2800" dirty="0" err="1"/>
              <a:t>সাহিত্যধারা</a:t>
            </a:r>
            <a:r>
              <a:rPr lang="en-IN" sz="2800" dirty="0"/>
              <a:t> </a:t>
            </a:r>
            <a:r>
              <a:rPr lang="en-IN" sz="2800" dirty="0" err="1"/>
              <a:t>হল</a:t>
            </a:r>
            <a:r>
              <a:rPr lang="en-IN" sz="2800" dirty="0"/>
              <a:t> </a:t>
            </a:r>
            <a:r>
              <a:rPr lang="en-IN" sz="2800" dirty="0" err="1"/>
              <a:t>রোমান্টিসিজম</a:t>
            </a:r>
            <a:r>
              <a:rPr lang="en-IN" sz="2800" dirty="0"/>
              <a:t>। </a:t>
            </a:r>
            <a:endParaRPr lang="en-IN" sz="2800" dirty="0" smtClean="0"/>
          </a:p>
          <a:p>
            <a:endParaRPr lang="en-IN" sz="2800" dirty="0"/>
          </a:p>
          <a:p>
            <a:pPr>
              <a:buFont typeface="Wingdings" pitchFamily="2" charset="2"/>
              <a:buChar char="v"/>
            </a:pPr>
            <a:r>
              <a:rPr lang="en-IN" sz="2800" dirty="0" err="1"/>
              <a:t>কোলরিজ</a:t>
            </a:r>
            <a:r>
              <a:rPr lang="en-IN" sz="2800" dirty="0"/>
              <a:t> , </a:t>
            </a:r>
            <a:r>
              <a:rPr lang="en-IN" sz="2800" dirty="0" err="1" smtClean="0"/>
              <a:t>কীটস</a:t>
            </a:r>
            <a:r>
              <a:rPr lang="en-IN" sz="2800" dirty="0" smtClean="0"/>
              <a:t> </a:t>
            </a:r>
            <a:r>
              <a:rPr lang="en-IN" sz="2800" dirty="0"/>
              <a:t>, </a:t>
            </a:r>
            <a:r>
              <a:rPr lang="en-IN" sz="2800" dirty="0" err="1"/>
              <a:t>ওর্য়াডসওয়ার্থ</a:t>
            </a:r>
            <a:r>
              <a:rPr lang="en-IN" sz="2800" dirty="0"/>
              <a:t> , </a:t>
            </a:r>
            <a:r>
              <a:rPr lang="en-IN" sz="2800" dirty="0" err="1"/>
              <a:t>শেলি</a:t>
            </a:r>
            <a:r>
              <a:rPr lang="en-IN" sz="2800" dirty="0"/>
              <a:t> , </a:t>
            </a:r>
            <a:r>
              <a:rPr lang="en-IN" sz="2800" dirty="0" err="1"/>
              <a:t>রবীন্দ্রনাথ</a:t>
            </a:r>
            <a:r>
              <a:rPr lang="en-IN" sz="2800" dirty="0"/>
              <a:t>, </a:t>
            </a:r>
            <a:r>
              <a:rPr lang="en-IN" sz="2800" dirty="0" err="1"/>
              <a:t>বিহারীলাল</a:t>
            </a:r>
            <a:r>
              <a:rPr lang="en-IN" sz="2800" dirty="0"/>
              <a:t> </a:t>
            </a:r>
            <a:r>
              <a:rPr lang="en-IN" sz="2800" dirty="0" err="1"/>
              <a:t>চক্রবর্তী</a:t>
            </a:r>
            <a:r>
              <a:rPr lang="en-IN" sz="2800" dirty="0"/>
              <a:t> </a:t>
            </a:r>
            <a:r>
              <a:rPr lang="en-IN" sz="2800" dirty="0" err="1"/>
              <a:t>প্রমুখরা</a:t>
            </a:r>
            <a:r>
              <a:rPr lang="en-IN" sz="2800" dirty="0"/>
              <a:t> </a:t>
            </a:r>
            <a:r>
              <a:rPr lang="en-IN" sz="2800" dirty="0" err="1"/>
              <a:t>এই</a:t>
            </a:r>
            <a:r>
              <a:rPr lang="en-IN" sz="2800" dirty="0"/>
              <a:t> </a:t>
            </a:r>
            <a:r>
              <a:rPr lang="en-IN" sz="2800" dirty="0" err="1"/>
              <a:t>ধারার</a:t>
            </a:r>
            <a:r>
              <a:rPr lang="en-IN" sz="2800" dirty="0"/>
              <a:t> </a:t>
            </a:r>
            <a:r>
              <a:rPr lang="en-IN" sz="2800" dirty="0" err="1"/>
              <a:t>কবি-সাহিত্যিক</a:t>
            </a:r>
            <a:r>
              <a:rPr lang="en-IN" sz="28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2270147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80920" cy="468052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IN" sz="2800" dirty="0" err="1"/>
              <a:t>রোমান্টিক</a:t>
            </a:r>
            <a:r>
              <a:rPr lang="en-IN" sz="2800" dirty="0"/>
              <a:t> </a:t>
            </a:r>
            <a:r>
              <a:rPr lang="en-IN" sz="2800" dirty="0" err="1"/>
              <a:t>সাহিত্যধারায়</a:t>
            </a:r>
            <a:r>
              <a:rPr lang="en-IN" sz="2800" dirty="0"/>
              <a:t> </a:t>
            </a:r>
            <a:r>
              <a:rPr lang="en-IN" sz="2800" dirty="0" err="1"/>
              <a:t>কল্পনা</a:t>
            </a:r>
            <a:r>
              <a:rPr lang="en-IN" sz="2800" dirty="0"/>
              <a:t> ও </a:t>
            </a:r>
            <a:r>
              <a:rPr lang="en-IN" sz="2800" dirty="0" err="1"/>
              <a:t>ভাবাবেগের</a:t>
            </a:r>
            <a:r>
              <a:rPr lang="en-IN" sz="2800" dirty="0"/>
              <a:t> </a:t>
            </a:r>
            <a:r>
              <a:rPr lang="en-IN" sz="2800" dirty="0" err="1"/>
              <a:t>প্রাধান্য</a:t>
            </a:r>
            <a:r>
              <a:rPr lang="en-IN" sz="2800" dirty="0"/>
              <a:t> </a:t>
            </a:r>
            <a:r>
              <a:rPr lang="en-IN" sz="2800" dirty="0" err="1"/>
              <a:t>দেখা</a:t>
            </a:r>
            <a:r>
              <a:rPr lang="en-IN" sz="2800" dirty="0"/>
              <a:t> </a:t>
            </a:r>
            <a:r>
              <a:rPr lang="en-IN" sz="2800" dirty="0" err="1"/>
              <a:t>যায়</a:t>
            </a:r>
            <a:r>
              <a:rPr lang="en-IN" sz="2800" dirty="0" smtClean="0"/>
              <a:t>।</a:t>
            </a:r>
            <a:br>
              <a:rPr lang="en-IN" sz="2800" dirty="0" smtClean="0"/>
            </a:br>
            <a:r>
              <a:rPr lang="en-IN" sz="2800" dirty="0" smtClean="0"/>
              <a:t/>
            </a:r>
            <a:br>
              <a:rPr lang="en-IN" sz="2800" dirty="0" smtClean="0"/>
            </a:br>
            <a:r>
              <a:rPr lang="en-IN" sz="2800" dirty="0" smtClean="0"/>
              <a:t>  </a:t>
            </a:r>
            <a:r>
              <a:rPr lang="en-IN" sz="2800" dirty="0"/>
              <a:t/>
            </a:r>
            <a:br>
              <a:rPr lang="en-IN" sz="2800" dirty="0"/>
            </a:br>
            <a:r>
              <a:rPr lang="en-IN" sz="2800" dirty="0" err="1"/>
              <a:t>প্রকৃতি</a:t>
            </a:r>
            <a:r>
              <a:rPr lang="en-IN" sz="2800" dirty="0"/>
              <a:t> ও </a:t>
            </a:r>
            <a:r>
              <a:rPr lang="en-IN" sz="2800" dirty="0" err="1" smtClean="0"/>
              <a:t>নিসর্গপ্রীতি</a:t>
            </a:r>
            <a:r>
              <a:rPr lang="en-IN" sz="2800" dirty="0" smtClean="0"/>
              <a:t> </a:t>
            </a:r>
            <a:r>
              <a:rPr lang="en-IN" sz="2800" dirty="0"/>
              <a:t>, </a:t>
            </a:r>
            <a:r>
              <a:rPr lang="en-IN" sz="2800" dirty="0" err="1"/>
              <a:t>মানবপ্রেম</a:t>
            </a:r>
            <a:r>
              <a:rPr lang="en-IN" sz="2800" dirty="0"/>
              <a:t>, </a:t>
            </a:r>
            <a:r>
              <a:rPr lang="en-IN" sz="2800" dirty="0" err="1"/>
              <a:t>অপার</a:t>
            </a:r>
            <a:r>
              <a:rPr lang="en-IN" sz="2800" dirty="0"/>
              <a:t> </a:t>
            </a:r>
            <a:r>
              <a:rPr lang="en-IN" sz="2800" dirty="0" err="1"/>
              <a:t>বিষ্ময়</a:t>
            </a:r>
            <a:r>
              <a:rPr lang="en-IN" sz="2800" dirty="0"/>
              <a:t> ও </a:t>
            </a:r>
            <a:r>
              <a:rPr lang="en-IN" sz="2800" dirty="0" err="1"/>
              <a:t>রহস্যবোধ</a:t>
            </a:r>
            <a:r>
              <a:rPr lang="en-IN" sz="2800" dirty="0"/>
              <a:t>, </a:t>
            </a:r>
            <a:r>
              <a:rPr lang="en-IN" sz="2800" dirty="0" err="1"/>
              <a:t>অতীতচারিতা</a:t>
            </a:r>
            <a:r>
              <a:rPr lang="en-IN" sz="2800" dirty="0"/>
              <a:t> </a:t>
            </a:r>
            <a:r>
              <a:rPr lang="en-IN" sz="2800" dirty="0" err="1"/>
              <a:t>প্রভৃতি</a:t>
            </a:r>
            <a:r>
              <a:rPr lang="en-IN" sz="2800" dirty="0"/>
              <a:t> </a:t>
            </a:r>
            <a:r>
              <a:rPr lang="en-IN" sz="2800" dirty="0" err="1"/>
              <a:t>রোমান্টিকতার</a:t>
            </a:r>
            <a:r>
              <a:rPr lang="en-IN" sz="2800" dirty="0"/>
              <a:t> </a:t>
            </a:r>
            <a:r>
              <a:rPr lang="en-IN" sz="2800" dirty="0" err="1"/>
              <a:t>বৈশিষ্ট্য</a:t>
            </a:r>
            <a:r>
              <a:rPr lang="en-IN" sz="28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358422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3971BA-3CB8-4877-8D58-32FCB74B5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IN" sz="2800" dirty="0" smtClean="0"/>
          </a:p>
          <a:p>
            <a:pPr>
              <a:buFont typeface="Wingdings" pitchFamily="2" charset="2"/>
              <a:buChar char="v"/>
            </a:pPr>
            <a:endParaRPr lang="en-IN" sz="2800" dirty="0"/>
          </a:p>
          <a:p>
            <a:pPr>
              <a:buFont typeface="Wingdings" pitchFamily="2" charset="2"/>
              <a:buChar char="v"/>
            </a:pPr>
            <a:r>
              <a:rPr lang="en-IN" sz="2800" dirty="0" err="1" smtClean="0"/>
              <a:t>ভাষা</a:t>
            </a:r>
            <a:r>
              <a:rPr lang="en-IN" sz="2800" dirty="0" smtClean="0"/>
              <a:t> </a:t>
            </a:r>
            <a:r>
              <a:rPr lang="en-IN" sz="2800" dirty="0"/>
              <a:t>ও </a:t>
            </a:r>
            <a:r>
              <a:rPr lang="en-IN" sz="2800" dirty="0" err="1"/>
              <a:t>শৈলির</a:t>
            </a:r>
            <a:r>
              <a:rPr lang="en-IN" sz="2800" dirty="0"/>
              <a:t> </a:t>
            </a:r>
            <a:r>
              <a:rPr lang="en-IN" sz="2800" dirty="0" err="1"/>
              <a:t>নতুনত্ব</a:t>
            </a:r>
            <a:r>
              <a:rPr lang="en-IN" sz="2800" dirty="0"/>
              <a:t> </a:t>
            </a:r>
            <a:r>
              <a:rPr lang="en-IN" sz="2800" dirty="0" err="1"/>
              <a:t>লক্ষ্য</a:t>
            </a:r>
            <a:r>
              <a:rPr lang="en-IN" sz="2800" dirty="0"/>
              <a:t> </a:t>
            </a:r>
            <a:r>
              <a:rPr lang="en-IN" sz="2800" dirty="0" err="1"/>
              <a:t>করা</a:t>
            </a:r>
            <a:r>
              <a:rPr lang="en-IN" sz="2800" dirty="0"/>
              <a:t> </a:t>
            </a:r>
            <a:r>
              <a:rPr lang="en-IN" sz="2800" dirty="0" err="1"/>
              <a:t>যায়</a:t>
            </a:r>
            <a:r>
              <a:rPr lang="en-IN" sz="2800" dirty="0"/>
              <a:t> </a:t>
            </a:r>
            <a:r>
              <a:rPr lang="en-IN" sz="2800" dirty="0" err="1"/>
              <a:t>এখানে</a:t>
            </a:r>
            <a:r>
              <a:rPr lang="en-IN" sz="2800" dirty="0" smtClean="0"/>
              <a:t>। </a:t>
            </a:r>
          </a:p>
          <a:p>
            <a:endParaRPr lang="en-IN" sz="2800" dirty="0" smtClean="0"/>
          </a:p>
          <a:p>
            <a:endParaRPr lang="en-IN" sz="2800" dirty="0" smtClean="0"/>
          </a:p>
          <a:p>
            <a:endParaRPr lang="en-IN" sz="2800" dirty="0"/>
          </a:p>
          <a:p>
            <a:pPr>
              <a:buFont typeface="Wingdings" pitchFamily="2" charset="2"/>
              <a:buChar char="v"/>
            </a:pPr>
            <a:r>
              <a:rPr lang="en-IN" sz="2800" dirty="0" err="1"/>
              <a:t>রোমান্টিক</a:t>
            </a:r>
            <a:r>
              <a:rPr lang="en-IN" sz="2800" dirty="0"/>
              <a:t> </a:t>
            </a:r>
            <a:r>
              <a:rPr lang="en-IN" sz="2800" dirty="0" err="1"/>
              <a:t>আন্দোলনের</a:t>
            </a:r>
            <a:r>
              <a:rPr lang="en-IN" sz="2800" dirty="0"/>
              <a:t> </a:t>
            </a:r>
            <a:r>
              <a:rPr lang="en-IN" sz="2800" dirty="0" err="1"/>
              <a:t>সাহিত্যধারার</a:t>
            </a:r>
            <a:r>
              <a:rPr lang="en-IN" sz="2800" dirty="0"/>
              <a:t> </a:t>
            </a:r>
            <a:r>
              <a:rPr lang="en-IN" sz="2800" dirty="0" err="1"/>
              <a:t>পরিবর্তন</a:t>
            </a:r>
            <a:r>
              <a:rPr lang="en-IN" sz="2800" dirty="0"/>
              <a:t> </a:t>
            </a:r>
            <a:r>
              <a:rPr lang="en-IN" sz="2800" dirty="0" err="1" smtClean="0"/>
              <a:t>ঘটলেএর</a:t>
            </a:r>
            <a:r>
              <a:rPr lang="en-IN" sz="2800" dirty="0" smtClean="0"/>
              <a:t> </a:t>
            </a:r>
            <a:r>
              <a:rPr lang="en-IN" sz="2800" dirty="0" err="1"/>
              <a:t>পরিবর্তে</a:t>
            </a:r>
            <a:r>
              <a:rPr lang="en-IN" sz="2800" dirty="0"/>
              <a:t> </a:t>
            </a:r>
            <a:r>
              <a:rPr lang="en-IN" sz="2800" dirty="0" err="1"/>
              <a:t>রিয়ালিজমের</a:t>
            </a:r>
            <a:r>
              <a:rPr lang="en-IN" sz="2800" dirty="0"/>
              <a:t> </a:t>
            </a:r>
            <a:r>
              <a:rPr lang="en-IN" sz="2800" dirty="0" err="1"/>
              <a:t>সূত্রপাত</a:t>
            </a:r>
            <a:r>
              <a:rPr lang="en-IN" sz="2800" dirty="0"/>
              <a:t> </a:t>
            </a:r>
            <a:r>
              <a:rPr lang="en-IN" sz="2800" dirty="0" err="1"/>
              <a:t>ঘটে</a:t>
            </a:r>
            <a:r>
              <a:rPr lang="en-IN" sz="2800" dirty="0"/>
              <a:t>।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63349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Khatra Adibasi Mahavidyalaya</vt:lpstr>
      <vt:lpstr>রোমান্টিসিজম</vt:lpstr>
      <vt:lpstr> </vt:lpstr>
      <vt:lpstr>রোমান্টিক সাহিত্যধারায় কল্পনা ও ভাবাবেগের প্রাধান্য দেখা যায়।     প্রকৃতি ও নিসর্গপ্রীতি , মানবপ্রেম, অপার বিষ্ময় ও রহস্যবোধ, অতীতচারিতা প্রভৃতি রোমান্টিকতার বৈশিষ্ট্য।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user</dc:creator>
  <cp:lastModifiedBy>This</cp:lastModifiedBy>
  <cp:revision>29</cp:revision>
  <dcterms:created xsi:type="dcterms:W3CDTF">2023-01-26T12:10:02Z</dcterms:created>
  <dcterms:modified xsi:type="dcterms:W3CDTF">2024-07-07T15:42:05Z</dcterms:modified>
</cp:coreProperties>
</file>